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455" r:id="rId2"/>
    <p:sldId id="444" r:id="rId3"/>
    <p:sldId id="560" r:id="rId4"/>
    <p:sldId id="558" r:id="rId5"/>
    <p:sldId id="562" r:id="rId6"/>
    <p:sldId id="563" r:id="rId7"/>
    <p:sldId id="564" r:id="rId8"/>
    <p:sldId id="565" r:id="rId9"/>
    <p:sldId id="566" r:id="rId10"/>
    <p:sldId id="568" r:id="rId11"/>
    <p:sldId id="569" r:id="rId12"/>
    <p:sldId id="571" r:id="rId13"/>
    <p:sldId id="572" r:id="rId14"/>
    <p:sldId id="573" r:id="rId15"/>
    <p:sldId id="570" r:id="rId16"/>
    <p:sldId id="579" r:id="rId17"/>
    <p:sldId id="559" r:id="rId18"/>
    <p:sldId id="574" r:id="rId19"/>
    <p:sldId id="575" r:id="rId20"/>
    <p:sldId id="576" r:id="rId21"/>
    <p:sldId id="577" r:id="rId22"/>
    <p:sldId id="578" r:id="rId23"/>
    <p:sldId id="39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DAFDD10-0614-3E42-AB95-59ED387B51C0}">
          <p14:sldIdLst>
            <p14:sldId id="455"/>
            <p14:sldId id="444"/>
            <p14:sldId id="560"/>
            <p14:sldId id="558"/>
            <p14:sldId id="562"/>
            <p14:sldId id="563"/>
            <p14:sldId id="564"/>
            <p14:sldId id="565"/>
            <p14:sldId id="566"/>
            <p14:sldId id="568"/>
            <p14:sldId id="569"/>
            <p14:sldId id="571"/>
            <p14:sldId id="572"/>
            <p14:sldId id="573"/>
            <p14:sldId id="570"/>
            <p14:sldId id="579"/>
            <p14:sldId id="559"/>
            <p14:sldId id="574"/>
            <p14:sldId id="575"/>
            <p14:sldId id="576"/>
            <p14:sldId id="577"/>
            <p14:sldId id="578"/>
            <p14:sldId id="397"/>
          </p14:sldIdLst>
        </p14:section>
        <p14:section name="UI Kit Icon, Devices" id="{040890F1-4667-F745-AF28-05FCFC8B5E0C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2FF"/>
    <a:srgbClr val="4F4F50"/>
    <a:srgbClr val="32587C"/>
    <a:srgbClr val="FFFFFF"/>
    <a:srgbClr val="E15966"/>
    <a:srgbClr val="161D37"/>
    <a:srgbClr val="00212E"/>
    <a:srgbClr val="003460"/>
    <a:srgbClr val="ACEFFF"/>
    <a:srgbClr val="73B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4" autoAdjust="0"/>
    <p:restoredTop sz="88062" autoAdjust="0"/>
  </p:normalViewPr>
  <p:slideViewPr>
    <p:cSldViewPr snapToGrid="0" snapToObjects="1">
      <p:cViewPr>
        <p:scale>
          <a:sx n="72" d="100"/>
          <a:sy n="72" d="100"/>
        </p:scale>
        <p:origin x="-880" y="-344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-1483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72" d="100"/>
          <a:sy n="172" d="100"/>
        </p:scale>
        <p:origin x="53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7FC75-F877-4747-BBFD-D2ABA0B6A912}" type="datetimeFigureOut">
              <a:rPr lang="en-US" smtClean="0"/>
              <a:t>28/8/18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22FB6-13E2-B84F-8B09-E0789BE35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5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50B3E-2EAB-E847-9859-1E8EF3D97F17}" type="datetimeFigureOut">
              <a:rPr lang="en-US" smtClean="0"/>
              <a:t>28/8/18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F51BA-7433-1D4B-84CB-B35DE54F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F51BA-7433-1D4B-84CB-B35DE54FDF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98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F51BA-7433-1D4B-84CB-B35DE54FDF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88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F51BA-7433-1D4B-84CB-B35DE54FDF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88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F51BA-7433-1D4B-84CB-B35DE54FDF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88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F51BA-7433-1D4B-84CB-B35DE54FDF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88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F51BA-7433-1D4B-84CB-B35DE54FDF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88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F51BA-7433-1D4B-84CB-B35DE54FDF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88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F51BA-7433-1D4B-84CB-B35DE54FDF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88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F51BA-7433-1D4B-84CB-B35DE54FDF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88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F51BA-7433-1D4B-84CB-B35DE54FDF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5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F51BA-7433-1D4B-84CB-B35DE54FDF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10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F51BA-7433-1D4B-84CB-B35DE54FDF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88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F51BA-7433-1D4B-84CB-B35DE54FDF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88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F51BA-7433-1D4B-84CB-B35DE54FDF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88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F51BA-7433-1D4B-84CB-B35DE54FDF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88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F51BA-7433-1D4B-84CB-B35DE54FDF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88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F51BA-7433-1D4B-84CB-B35DE54FDF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88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F51BA-7433-1D4B-84CB-B35DE54FDF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88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5071466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7116270" y="861933"/>
            <a:ext cx="4089612" cy="5141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81855" y="861933"/>
            <a:ext cx="4089612" cy="5141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26661" y="861933"/>
            <a:ext cx="4089612" cy="245103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26661" y="3312972"/>
            <a:ext cx="4089612" cy="245103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116269" y="861933"/>
            <a:ext cx="4089612" cy="245103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116269" y="3312972"/>
            <a:ext cx="4089612" cy="245103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71464" y="861933"/>
            <a:ext cx="4089612" cy="236462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116268" y="2130661"/>
            <a:ext cx="4089612" cy="236462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026654" y="3222747"/>
            <a:ext cx="4089612" cy="236462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2000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81854" y="3671636"/>
            <a:ext cx="2044807" cy="40592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26658" y="3197810"/>
            <a:ext cx="2044807" cy="40592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71465" y="2256564"/>
            <a:ext cx="2044807" cy="40592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116269" y="2459817"/>
            <a:ext cx="2044807" cy="40592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161074" y="3815590"/>
            <a:ext cx="2044807" cy="40592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37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6" grpId="0" animBg="1"/>
      <p:bldP spid="18" grpId="0" animBg="1"/>
      <p:bldP spid="22" grpId="0" animBg="1"/>
      <p:bldP spid="25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71465" y="861934"/>
            <a:ext cx="2044807" cy="514119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116269" y="861934"/>
            <a:ext cx="2044807" cy="514119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161074" y="861933"/>
            <a:ext cx="2044807" cy="514119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9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5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5071466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071466" y="861933"/>
            <a:ext cx="6134416" cy="5141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08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1" y="11151"/>
            <a:ext cx="9161075" cy="68505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7116270" y="861933"/>
            <a:ext cx="4089612" cy="5141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103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078" y="356841"/>
            <a:ext cx="2138485" cy="61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3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267279" y="2388870"/>
            <a:ext cx="5248321" cy="328041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8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964865" y="988829"/>
            <a:ext cx="7570382" cy="47314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86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7116270" y="0"/>
            <a:ext cx="5075729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6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931991" y="1808274"/>
            <a:ext cx="2007753" cy="356821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2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318852" y="2473174"/>
            <a:ext cx="1861466" cy="33045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05744" y="2473174"/>
            <a:ext cx="1861466" cy="33045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93234" y="2473174"/>
            <a:ext cx="1861466" cy="33045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-1019277" y="2473174"/>
            <a:ext cx="1861466" cy="33045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343873" y="2473174"/>
            <a:ext cx="1861466" cy="33045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31363" y="2473174"/>
            <a:ext cx="1861466" cy="33045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66140" y="2473174"/>
            <a:ext cx="1861466" cy="33045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2" grpId="0" animBg="1"/>
      <p:bldP spid="23" grpId="0" animBg="1"/>
      <p:bldP spid="24" grpId="0" animBg="1"/>
      <p:bldP spid="25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902580" y="2713250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265039" y="2344106"/>
            <a:ext cx="2001318" cy="35530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822122" y="4762702"/>
            <a:ext cx="774384" cy="9632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929390" y="2102019"/>
            <a:ext cx="5221112" cy="391473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368299" y="2713250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730497" y="2344106"/>
            <a:ext cx="2001318" cy="35530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28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 rot="19800000">
            <a:off x="-1487012" y="-2193956"/>
            <a:ext cx="3932123" cy="52343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 rot="19800000">
            <a:off x="10294981" y="2478418"/>
            <a:ext cx="3932123" cy="52343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 rot="3600000">
            <a:off x="9810147" y="-1216807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6" hasCustomPrompt="1"/>
          </p:nvPr>
        </p:nvSpPr>
        <p:spPr>
          <a:xfrm rot="19800000">
            <a:off x="8862614" y="5972938"/>
            <a:ext cx="774384" cy="9632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4" hasCustomPrompt="1"/>
          </p:nvPr>
        </p:nvSpPr>
        <p:spPr>
          <a:xfrm rot="3600000">
            <a:off x="-51730" y="4041080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4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000563" y="2327009"/>
            <a:ext cx="1874752" cy="221233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46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46988" y="-22859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99985" y="17487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26256" y="2628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023530" y="1796352"/>
            <a:ext cx="1801537" cy="323849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518374" y="1796352"/>
            <a:ext cx="1801537" cy="323849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38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300984" y="4215384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Drag &amp; Drop Image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12553" y="3076055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Drag &amp; Drop Image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685085" y="820709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Drag &amp; Drop Image</a:t>
            </a:r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0487042" y="-311247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Drag &amp; Drop Image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161" y="2213356"/>
            <a:ext cx="5203862" cy="3360312"/>
          </a:xfrm>
          <a:prstGeom prst="rect">
            <a:avLst/>
          </a:prstGeom>
        </p:spPr>
      </p:pic>
      <p:sp>
        <p:nvSpPr>
          <p:cNvPr id="2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16275" y="1791063"/>
            <a:ext cx="1901952" cy="39319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95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8" grpId="0" animBg="1"/>
      <p:bldP spid="29" grpId="0" animBg="1"/>
      <p:bldP spid="27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275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5071466" y="0"/>
            <a:ext cx="7120533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8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727948" y="1976968"/>
            <a:ext cx="1315703" cy="232146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20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26661" y="1100041"/>
            <a:ext cx="2044805" cy="20509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59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26661" y="3494314"/>
            <a:ext cx="2044804" cy="335619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071465" y="3494314"/>
            <a:ext cx="2044804" cy="335619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61077" y="0"/>
            <a:ext cx="2044804" cy="335619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02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26661" y="4213654"/>
            <a:ext cx="2044804" cy="263685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26660" y="0"/>
            <a:ext cx="2044804" cy="233542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116268" y="2335427"/>
            <a:ext cx="4089614" cy="451507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5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81855" y="-1"/>
            <a:ext cx="6134415" cy="68505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26659" y="0"/>
            <a:ext cx="4089611" cy="48314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116271" y="2019013"/>
            <a:ext cx="4089611" cy="48314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43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25282" y="1372613"/>
            <a:ext cx="1901763" cy="243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71466" y="1372613"/>
            <a:ext cx="1901763" cy="243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116271" y="2287013"/>
            <a:ext cx="1901763" cy="243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162455" y="2287013"/>
            <a:ext cx="1901763" cy="243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3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8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>
            <a:off x="5071466" y="0"/>
            <a:ext cx="7120534" cy="68505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4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26661" y="2522220"/>
            <a:ext cx="1845716" cy="166116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071466" y="2522220"/>
            <a:ext cx="1845716" cy="166116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116271" y="2522220"/>
            <a:ext cx="1845716" cy="166116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61076" y="2522220"/>
            <a:ext cx="1845716" cy="166116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26661" y="926176"/>
            <a:ext cx="8179221" cy="53416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075924" y="4721629"/>
            <a:ext cx="2040346" cy="21363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01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81855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81855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026661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26661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071466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5071466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116271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116271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161075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9161075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11205883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11205883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-1062952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-1062952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3665093"/>
            <a:ext cx="12192000" cy="3192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73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7116270" y="0"/>
            <a:ext cx="5075729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806404" y="1976968"/>
            <a:ext cx="1315703" cy="232146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11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26661" y="2214649"/>
            <a:ext cx="1845716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071466" y="2214649"/>
            <a:ext cx="1845716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116271" y="2214649"/>
            <a:ext cx="1845716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61076" y="2214649"/>
            <a:ext cx="1845716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026661" y="4359332"/>
            <a:ext cx="1845716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5071466" y="4359332"/>
            <a:ext cx="1845716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116271" y="4359332"/>
            <a:ext cx="1845716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61076" y="4359332"/>
            <a:ext cx="1845716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67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5071466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26661" y="861933"/>
            <a:ext cx="2044805" cy="461678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071466" y="861933"/>
            <a:ext cx="2044805" cy="461678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116271" y="861933"/>
            <a:ext cx="2044805" cy="461678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61076" y="861933"/>
            <a:ext cx="2044805" cy="461678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8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3026661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711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2000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466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26660" y="3312973"/>
            <a:ext cx="6134415" cy="35450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7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81856" y="861933"/>
            <a:ext cx="10224026" cy="5141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161076" y="4806778"/>
            <a:ext cx="2044806" cy="204372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116270" y="4806778"/>
            <a:ext cx="2044806" cy="204372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071465" y="4806778"/>
            <a:ext cx="2044806" cy="204372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205882" y="4806778"/>
            <a:ext cx="2044806" cy="204372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98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 userDrawn="1"/>
        </p:nvSpPr>
        <p:spPr>
          <a:xfrm>
            <a:off x="8953" y="7495"/>
            <a:ext cx="6084915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81856" y="861933"/>
            <a:ext cx="5103060" cy="5141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084916" y="861933"/>
            <a:ext cx="5120966" cy="5141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35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81856" y="3059084"/>
            <a:ext cx="4089610" cy="294404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071466" y="3059084"/>
            <a:ext cx="4089610" cy="294404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50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071466" y="-24939"/>
            <a:ext cx="2044805" cy="23026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071466" y="2277686"/>
            <a:ext cx="2044805" cy="23026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71466" y="4580311"/>
            <a:ext cx="2044805" cy="23026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1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3026661" y="0"/>
            <a:ext cx="9161075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81854" y="861933"/>
            <a:ext cx="4089612" cy="5141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26661" y="0"/>
            <a:ext cx="4089610" cy="229514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116272" y="2295144"/>
            <a:ext cx="4089610" cy="229514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026661" y="4590288"/>
            <a:ext cx="4089610" cy="229514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36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7495"/>
            <a:ext cx="12192000" cy="33080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49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26662" y="-7495"/>
            <a:ext cx="9165338" cy="68654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3305477"/>
            <a:ext cx="5071466" cy="35450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5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654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994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1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001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1030" cy="6858000"/>
          </a:xfrm>
          <a:prstGeom prst="rect">
            <a:avLst/>
          </a:prstGeom>
        </p:spPr>
      </p:pic>
    </p:spTree>
    <p:extLst/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r="9999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1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3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solidFill>
                <a:schemeClr val="bg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071466" y="861933"/>
            <a:ext cx="6134416" cy="5141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51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1" y="0"/>
            <a:ext cx="6109855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7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7116270" y="0"/>
            <a:ext cx="5075730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116271" cy="68505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0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theme" Target="../theme/theme1.xml"/><Relationship Id="rId58" Type="http://schemas.openxmlformats.org/officeDocument/2006/relationships/image" Target="../media/image1.jpeg"/><Relationship Id="rId59" Type="http://schemas.openxmlformats.org/officeDocument/2006/relationships/image" Target="../media/image2.jpeg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60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4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0" y="6169160"/>
            <a:ext cx="647710" cy="25571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333572" y="4499292"/>
            <a:ext cx="323165" cy="169373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CN" altLang="en-US" sz="900" b="1" spc="3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让每一个生命健康</a:t>
            </a:r>
            <a:r>
              <a:rPr kumimoji="1" lang="zh-CN" altLang="en-US" sz="900" b="1" spc="300" baseline="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  </a:t>
            </a:r>
            <a:r>
              <a:rPr kumimoji="1" lang="zh-CN" altLang="en-US" sz="900" b="1" spc="3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年</a:t>
            </a:r>
            <a:endParaRPr kumimoji="1" lang="zh-CN" altLang="en-US" sz="900" b="1" spc="3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302193" y="5723991"/>
            <a:ext cx="602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rgbClr val="0192FF"/>
                </a:solidFill>
              </a:rPr>
              <a:t>120</a:t>
            </a:r>
            <a:endParaRPr kumimoji="1" lang="zh-CN" altLang="en-US" sz="1200" dirty="0">
              <a:solidFill>
                <a:srgbClr val="0192FF"/>
              </a:solidFill>
            </a:endParaRPr>
          </a:p>
        </p:txBody>
      </p:sp>
      <p:grpSp>
        <p:nvGrpSpPr>
          <p:cNvPr id="8" name="组 7"/>
          <p:cNvGrpSpPr/>
          <p:nvPr userDrawn="1"/>
        </p:nvGrpSpPr>
        <p:grpSpPr>
          <a:xfrm>
            <a:off x="0" y="0"/>
            <a:ext cx="12261030" cy="6858000"/>
            <a:chOff x="0" y="0"/>
            <a:chExt cx="12261030" cy="68580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261030" cy="6858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078" y="356841"/>
              <a:ext cx="2138485" cy="61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87" r:id="rId3"/>
    <p:sldLayoutId id="2147483680" r:id="rId4"/>
    <p:sldLayoutId id="2147483673" r:id="rId5"/>
    <p:sldLayoutId id="2147483672" r:id="rId6"/>
    <p:sldLayoutId id="2147483671" r:id="rId7"/>
    <p:sldLayoutId id="2147483670" r:id="rId8"/>
    <p:sldLayoutId id="2147483691" r:id="rId9"/>
    <p:sldLayoutId id="2147483663" r:id="rId10"/>
    <p:sldLayoutId id="2147483664" r:id="rId11"/>
    <p:sldLayoutId id="2147483666" r:id="rId12"/>
    <p:sldLayoutId id="2147483662" r:id="rId13"/>
    <p:sldLayoutId id="2147483675" r:id="rId14"/>
    <p:sldLayoutId id="2147483660" r:id="rId15"/>
    <p:sldLayoutId id="2147483690" r:id="rId16"/>
    <p:sldLayoutId id="2147483650" r:id="rId17"/>
    <p:sldLayoutId id="2147483703" r:id="rId18"/>
    <p:sldLayoutId id="2147483702" r:id="rId19"/>
    <p:sldLayoutId id="2147483701" r:id="rId20"/>
    <p:sldLayoutId id="2147483696" r:id="rId21"/>
    <p:sldLayoutId id="2147483697" r:id="rId22"/>
    <p:sldLayoutId id="2147483698" r:id="rId23"/>
    <p:sldLayoutId id="2147483699" r:id="rId24"/>
    <p:sldLayoutId id="2147483695" r:id="rId25"/>
    <p:sldLayoutId id="2147483694" r:id="rId26"/>
    <p:sldLayoutId id="2147483693" r:id="rId27"/>
    <p:sldLayoutId id="2147483685" r:id="rId28"/>
    <p:sldLayoutId id="2147483684" r:id="rId29"/>
    <p:sldLayoutId id="2147483681" r:id="rId30"/>
    <p:sldLayoutId id="2147483692" r:id="rId31"/>
    <p:sldLayoutId id="2147483682" r:id="rId32"/>
    <p:sldLayoutId id="2147483683" r:id="rId33"/>
    <p:sldLayoutId id="2147483686" r:id="rId34"/>
    <p:sldLayoutId id="2147483667" r:id="rId35"/>
    <p:sldLayoutId id="2147483661" r:id="rId36"/>
    <p:sldLayoutId id="2147483653" r:id="rId37"/>
    <p:sldLayoutId id="2147483669" r:id="rId38"/>
    <p:sldLayoutId id="2147483668" r:id="rId39"/>
    <p:sldLayoutId id="2147483654" r:id="rId40"/>
    <p:sldLayoutId id="2147483651" r:id="rId41"/>
    <p:sldLayoutId id="2147483652" r:id="rId42"/>
    <p:sldLayoutId id="2147483658" r:id="rId43"/>
    <p:sldLayoutId id="2147483655" r:id="rId44"/>
    <p:sldLayoutId id="2147483689" r:id="rId45"/>
    <p:sldLayoutId id="2147483688" r:id="rId46"/>
    <p:sldLayoutId id="2147483678" r:id="rId47"/>
    <p:sldLayoutId id="2147483676" r:id="rId48"/>
    <p:sldLayoutId id="2147483677" r:id="rId49"/>
    <p:sldLayoutId id="2147483679" r:id="rId50"/>
    <p:sldLayoutId id="2147483656" r:id="rId51"/>
    <p:sldLayoutId id="2147483659" r:id="rId52"/>
    <p:sldLayoutId id="2147483657" r:id="rId53"/>
    <p:sldLayoutId id="2147483704" r:id="rId54"/>
    <p:sldLayoutId id="2147483705" r:id="rId55"/>
    <p:sldLayoutId id="2147483706" r:id="rId5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60033" y="2009948"/>
            <a:ext cx="7863691" cy="233653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5000" b="1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C/C++</a:t>
            </a:r>
            <a:r>
              <a:rPr lang="zh-CN" altLang="en-US" sz="5000" b="1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生物信息学编程</a:t>
            </a:r>
            <a:endParaRPr lang="en-US" altLang="zh-CN" sz="5000" b="1" dirty="0" smtClean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50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lang="zh-CN" altLang="en-US" sz="50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二</a:t>
            </a:r>
            <a:r>
              <a:rPr lang="zh-CN" altLang="en-US" sz="50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课：</a:t>
            </a:r>
            <a:r>
              <a:rPr lang="en-US" altLang="zh-CN" sz="50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C++</a:t>
            </a:r>
            <a:r>
              <a:rPr lang="zh-CN" altLang="en-US" sz="50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面向对象编程</a:t>
            </a:r>
            <a:endParaRPr lang="zh-CN" altLang="en-US" sz="5000" b="1" dirty="0" smtClean="0">
              <a:solidFill>
                <a:schemeClr val="accent3">
                  <a:lumMod val="40000"/>
                  <a:lumOff val="6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151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2321" y="223294"/>
            <a:ext cx="68492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++: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Object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Oriented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Programming</a:t>
            </a:r>
            <a:endParaRPr lang="zh-TW" altLang="en-US" sz="3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" name="直接连接符 11"/>
          <p:cNvCxnSpPr/>
          <p:nvPr/>
        </p:nvCxnSpPr>
        <p:spPr>
          <a:xfrm>
            <a:off x="490495" y="232513"/>
            <a:ext cx="0" cy="511876"/>
          </a:xfrm>
          <a:prstGeom prst="line">
            <a:avLst/>
          </a:prstGeom>
          <a:ln w="7620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/>
          <p:cNvSpPr txBox="1">
            <a:spLocks/>
          </p:cNvSpPr>
          <p:nvPr/>
        </p:nvSpPr>
        <p:spPr>
          <a:xfrm>
            <a:off x="490494" y="1216260"/>
            <a:ext cx="10797577" cy="60340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rgbClr val="FFFFFF"/>
                </a:solidFill>
                <a:latin typeface="Calibri" charset="0"/>
              </a:rPr>
              <a:t>Reasons for </a:t>
            </a:r>
            <a:r>
              <a:rPr lang="en-US" altLang="zh-CN" dirty="0" smtClean="0">
                <a:solidFill>
                  <a:srgbClr val="FFFF00"/>
                </a:solidFill>
                <a:latin typeface="Calibri" charset="0"/>
              </a:rPr>
              <a:t>hiding</a:t>
            </a:r>
          </a:p>
          <a:p>
            <a:pPr lvl="1"/>
            <a:r>
              <a:rPr lang="en-US" altLang="zh-CN" dirty="0" smtClean="0">
                <a:solidFill>
                  <a:srgbClr val="FFFF00"/>
                </a:solidFill>
                <a:latin typeface="Calibri" charset="0"/>
              </a:rPr>
              <a:t>Reduces complexity </a:t>
            </a:r>
            <a:r>
              <a:rPr lang="en-US" altLang="zh-CN" dirty="0" smtClean="0">
                <a:solidFill>
                  <a:srgbClr val="FFFFFF"/>
                </a:solidFill>
                <a:latin typeface="Calibri" charset="0"/>
              </a:rPr>
              <a:t>much like the detailed workings of an automobile are hidden from the average driver. </a:t>
            </a:r>
          </a:p>
          <a:p>
            <a:pPr lvl="1"/>
            <a:r>
              <a:rPr lang="en-US" altLang="zh-CN" dirty="0" smtClean="0">
                <a:solidFill>
                  <a:srgbClr val="FFFFFF"/>
                </a:solidFill>
                <a:latin typeface="Calibri" charset="0"/>
              </a:rPr>
              <a:t>Principle of </a:t>
            </a:r>
            <a:r>
              <a:rPr lang="en-US" altLang="zh-CN" dirty="0" smtClean="0">
                <a:solidFill>
                  <a:srgbClr val="FFFF00"/>
                </a:solidFill>
                <a:latin typeface="Calibri" charset="0"/>
              </a:rPr>
              <a:t>least</a:t>
            </a:r>
            <a:r>
              <a:rPr lang="en-US" altLang="zh-CN" dirty="0" smtClean="0">
                <a:solidFill>
                  <a:srgbClr val="FFFFFF"/>
                </a:solidFill>
                <a:latin typeface="Calibri" charset="0"/>
              </a:rPr>
              <a:t> privilege (need-to-know)</a:t>
            </a:r>
          </a:p>
          <a:p>
            <a:pPr lvl="1"/>
            <a:r>
              <a:rPr lang="en-US" altLang="zh-CN" dirty="0" smtClean="0">
                <a:solidFill>
                  <a:srgbClr val="FFFFFF"/>
                </a:solidFill>
                <a:latin typeface="Calibri" charset="0"/>
              </a:rPr>
              <a:t>More </a:t>
            </a:r>
            <a:r>
              <a:rPr lang="en-US" altLang="zh-CN" dirty="0" smtClean="0">
                <a:solidFill>
                  <a:srgbClr val="FFFF00"/>
                </a:solidFill>
                <a:latin typeface="Calibri" charset="0"/>
              </a:rPr>
              <a:t>Secure</a:t>
            </a:r>
            <a:r>
              <a:rPr lang="en-US" altLang="zh-CN" dirty="0" smtClean="0">
                <a:solidFill>
                  <a:srgbClr val="FFFFFF"/>
                </a:solidFill>
                <a:latin typeface="Calibri" charset="0"/>
              </a:rPr>
              <a:t>.  Less likely that someone will alter or misuse something. </a:t>
            </a:r>
          </a:p>
          <a:p>
            <a:pPr lvl="1"/>
            <a:r>
              <a:rPr lang="en-US" altLang="zh-CN" dirty="0" smtClean="0">
                <a:solidFill>
                  <a:srgbClr val="FFFFFF"/>
                </a:solidFill>
                <a:latin typeface="Calibri" charset="0"/>
              </a:rPr>
              <a:t>Easier to change the implementation without affecting other </a:t>
            </a:r>
            <a:r>
              <a:rPr lang="en-US" altLang="zh-CN" dirty="0" smtClean="0">
                <a:solidFill>
                  <a:srgbClr val="FFFF00"/>
                </a:solidFill>
                <a:latin typeface="Calibri" charset="0"/>
              </a:rPr>
              <a:t>modules</a:t>
            </a:r>
            <a:r>
              <a:rPr lang="en-US" altLang="zh-CN" dirty="0" smtClean="0">
                <a:solidFill>
                  <a:srgbClr val="FFFFFF"/>
                </a:solidFill>
                <a:latin typeface="Calibri" charset="0"/>
              </a:rPr>
              <a:t> that use it. </a:t>
            </a:r>
            <a:endParaRPr lang="en-US" altLang="zh-CN" dirty="0">
              <a:solidFill>
                <a:srgbClr val="FFFFFF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1988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2321" y="223294"/>
            <a:ext cx="68492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++: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Object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Oriented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Programming</a:t>
            </a:r>
            <a:endParaRPr lang="zh-TW" altLang="en-US" sz="3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" name="直接连接符 11"/>
          <p:cNvCxnSpPr/>
          <p:nvPr/>
        </p:nvCxnSpPr>
        <p:spPr>
          <a:xfrm>
            <a:off x="490495" y="232513"/>
            <a:ext cx="0" cy="511876"/>
          </a:xfrm>
          <a:prstGeom prst="line">
            <a:avLst/>
          </a:prstGeom>
          <a:ln w="7620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95" y="917754"/>
            <a:ext cx="5453381" cy="57722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771371" y="3254963"/>
            <a:ext cx="30704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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  </a:t>
            </a:r>
            <a:r>
              <a:rPr lang="en-US" altLang="zh-CN" sz="3000" b="1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sequence</a:t>
            </a:r>
            <a:r>
              <a:rPr lang="en-US" altLang="zh-CN" sz="3000" b="1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.h</a:t>
            </a:r>
            <a:endParaRPr lang="zh-TW" altLang="en-US" sz="3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51988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2321" y="223294"/>
            <a:ext cx="68492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++: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Object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Oriented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Programming</a:t>
            </a:r>
            <a:endParaRPr lang="zh-TW" altLang="en-US" sz="3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" name="直接连接符 11"/>
          <p:cNvCxnSpPr/>
          <p:nvPr/>
        </p:nvCxnSpPr>
        <p:spPr>
          <a:xfrm>
            <a:off x="490495" y="232513"/>
            <a:ext cx="0" cy="511876"/>
          </a:xfrm>
          <a:prstGeom prst="line">
            <a:avLst/>
          </a:prstGeom>
          <a:ln w="7620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771370" y="3254963"/>
            <a:ext cx="389938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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  </a:t>
            </a:r>
            <a:r>
              <a:rPr lang="en-US" altLang="zh-CN" sz="3000" b="1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sequence</a:t>
            </a:r>
            <a:r>
              <a:rPr lang="en-US" altLang="zh-CN" sz="3000" b="1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.cpp</a:t>
            </a:r>
            <a:endParaRPr lang="zh-TW" altLang="en-US" sz="3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720" y="1688257"/>
            <a:ext cx="4755518" cy="424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835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2321" y="223294"/>
            <a:ext cx="68492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++: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Object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Oriented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Programming</a:t>
            </a:r>
            <a:endParaRPr lang="zh-TW" altLang="en-US" sz="3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" name="直接连接符 11"/>
          <p:cNvCxnSpPr/>
          <p:nvPr/>
        </p:nvCxnSpPr>
        <p:spPr>
          <a:xfrm>
            <a:off x="490495" y="232513"/>
            <a:ext cx="0" cy="511876"/>
          </a:xfrm>
          <a:prstGeom prst="line">
            <a:avLst/>
          </a:prstGeom>
          <a:ln w="7620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771370" y="3254963"/>
            <a:ext cx="389938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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  </a:t>
            </a:r>
            <a:r>
              <a:rPr lang="en-US" altLang="zh-CN" sz="3000" b="1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sequence</a:t>
            </a:r>
            <a:r>
              <a:rPr lang="en-US" altLang="zh-CN" sz="3000" b="1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.cpp</a:t>
            </a:r>
            <a:endParaRPr lang="zh-TW" altLang="en-US" sz="3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70" y="969529"/>
            <a:ext cx="5957819" cy="578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347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2321" y="223294"/>
            <a:ext cx="68492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++: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Object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Oriented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Programming</a:t>
            </a:r>
            <a:endParaRPr lang="zh-TW" altLang="en-US" sz="3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" name="直接连接符 11"/>
          <p:cNvCxnSpPr/>
          <p:nvPr/>
        </p:nvCxnSpPr>
        <p:spPr>
          <a:xfrm>
            <a:off x="490495" y="232513"/>
            <a:ext cx="0" cy="511876"/>
          </a:xfrm>
          <a:prstGeom prst="line">
            <a:avLst/>
          </a:prstGeom>
          <a:ln w="7620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918525" y="5818190"/>
            <a:ext cx="389938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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  </a:t>
            </a:r>
            <a:r>
              <a:rPr lang="en-US" altLang="zh-CN" sz="3000" b="1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sequence</a:t>
            </a:r>
            <a:r>
              <a:rPr lang="en-US" altLang="zh-CN" sz="3000" b="1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.cpp</a:t>
            </a:r>
            <a:endParaRPr lang="zh-TW" altLang="en-US" sz="3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95" y="1374481"/>
            <a:ext cx="11226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930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2321" y="223294"/>
            <a:ext cx="68492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++: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Object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Oriented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Programming</a:t>
            </a:r>
            <a:endParaRPr lang="zh-TW" altLang="en-US" sz="3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" name="直接连接符 11"/>
          <p:cNvCxnSpPr/>
          <p:nvPr/>
        </p:nvCxnSpPr>
        <p:spPr>
          <a:xfrm>
            <a:off x="490495" y="232513"/>
            <a:ext cx="0" cy="511876"/>
          </a:xfrm>
          <a:prstGeom prst="line">
            <a:avLst/>
          </a:prstGeom>
          <a:ln w="7620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95" y="1223447"/>
            <a:ext cx="6756400" cy="4622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53090" y="2977964"/>
            <a:ext cx="389938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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  </a:t>
            </a:r>
            <a:r>
              <a:rPr lang="en-US" altLang="zh-CN" sz="3000" b="1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main</a:t>
            </a:r>
            <a:r>
              <a:rPr lang="en-US" altLang="zh-CN" sz="3000" b="1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.cpp</a:t>
            </a:r>
            <a:endParaRPr lang="zh-TW" altLang="en-US" sz="3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51988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2321" y="223294"/>
            <a:ext cx="13516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练习一</a:t>
            </a:r>
            <a:endParaRPr lang="zh-TW" altLang="en-US" sz="3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" name="直接连接符 11"/>
          <p:cNvCxnSpPr/>
          <p:nvPr/>
        </p:nvCxnSpPr>
        <p:spPr>
          <a:xfrm>
            <a:off x="490495" y="232513"/>
            <a:ext cx="0" cy="511876"/>
          </a:xfrm>
          <a:prstGeom prst="line">
            <a:avLst/>
          </a:prstGeom>
          <a:ln w="7620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12321" y="3035333"/>
            <a:ext cx="10946142" cy="116955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  <a:buClr>
                <a:srgbClr val="0092FF"/>
              </a:buClr>
            </a:pPr>
            <a:r>
              <a:rPr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编写一个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Sequence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类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sequence.cpp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,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sequence.h)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， 和一个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main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，实现简单的功能</a:t>
            </a:r>
            <a:endParaRPr lang="en-US" altLang="zh-CN" sz="24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792519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2321" y="223294"/>
            <a:ext cx="21082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编译并运行</a:t>
            </a:r>
            <a:endParaRPr lang="zh-TW" altLang="en-US" sz="3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" name="直接连接符 11"/>
          <p:cNvCxnSpPr/>
          <p:nvPr/>
        </p:nvCxnSpPr>
        <p:spPr>
          <a:xfrm>
            <a:off x="490495" y="232513"/>
            <a:ext cx="0" cy="511876"/>
          </a:xfrm>
          <a:prstGeom prst="line">
            <a:avLst/>
          </a:prstGeom>
          <a:ln w="7620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12321" y="2350530"/>
            <a:ext cx="10946142" cy="2539157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  <a:buClr>
                <a:srgbClr val="0092FF"/>
              </a:buClr>
            </a:pPr>
            <a:r>
              <a:rPr lang="en-US" altLang="zh-CN" sz="3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g++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3600" dirty="0" err="1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main</a:t>
            </a:r>
            <a:r>
              <a:rPr lang="en-US" altLang="zh-CN" sz="3600" dirty="0" err="1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.cpp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3600" dirty="0" err="1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sequence.cpp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–o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program</a:t>
            </a:r>
          </a:p>
          <a:p>
            <a:pPr algn="ctr">
              <a:lnSpc>
                <a:spcPct val="150000"/>
              </a:lnSpc>
              <a:buClr>
                <a:srgbClr val="0092FF"/>
              </a:buClr>
            </a:pPr>
            <a:endParaRPr lang="en-US" altLang="zh-CN" sz="3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ctr">
              <a:lnSpc>
                <a:spcPct val="150000"/>
              </a:lnSpc>
              <a:buClr>
                <a:srgbClr val="0092FF"/>
              </a:buClr>
            </a:pPr>
            <a:r>
              <a:rPr lang="zh-CN" altLang="zh-CN" sz="3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.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/program</a:t>
            </a:r>
            <a:endParaRPr lang="en-US" altLang="zh-CN" sz="24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919945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2321" y="223294"/>
            <a:ext cx="32752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编译并运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行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：结果</a:t>
            </a:r>
            <a:endParaRPr lang="zh-TW" altLang="en-US" sz="3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" name="直接连接符 11"/>
          <p:cNvCxnSpPr/>
          <p:nvPr/>
        </p:nvCxnSpPr>
        <p:spPr>
          <a:xfrm>
            <a:off x="490495" y="232513"/>
            <a:ext cx="0" cy="511876"/>
          </a:xfrm>
          <a:prstGeom prst="line">
            <a:avLst/>
          </a:prstGeom>
          <a:ln w="7620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12321" y="1488563"/>
            <a:ext cx="10946142" cy="341632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original is: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AAAATTTTCCCCGGGG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reverse complement by function: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CCCCGGGGAAAATTTT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reverse complement by operator: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CCCCGGGGAAAATTTT</a:t>
            </a:r>
            <a:endParaRPr lang="en-US" altLang="zh-CN" sz="24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8014087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88782" y="216068"/>
            <a:ext cx="20347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课后</a:t>
            </a:r>
            <a:r>
              <a:rPr lang="en-US" altLang="en-US" sz="3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</a:t>
            </a:r>
            <a:endPara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1867" y="977880"/>
            <a:ext cx="11362267" cy="5055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zh-CN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X</a:t>
            </a:r>
            <a:r>
              <a:rPr lang="en-US" altLang="zh-CN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04 </a:t>
            </a:r>
            <a:r>
              <a:rPr lang="en-US" altLang="zh-CN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lang="en-US" altLang="zh-CN" dirty="0" err="1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haplox</a:t>
            </a:r>
            <a:r>
              <a:rPr lang="en-US" altLang="zh-CN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lang="en-US" altLang="zh-CN" dirty="0" err="1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cpp</a:t>
            </a:r>
            <a:r>
              <a:rPr lang="en-US" altLang="zh-CN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lang="en-US" altLang="zh-CN" dirty="0" err="1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dna.txt</a:t>
            </a:r>
            <a:r>
              <a:rPr lang="en-US" altLang="zh-CN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是一个存储</a:t>
            </a:r>
            <a:r>
              <a:rPr lang="en-US" altLang="zh-CN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DNA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序列的文本文件</a:t>
            </a: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，每一行</a:t>
            </a:r>
            <a:r>
              <a:rPr lang="en-US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100</a:t>
            </a: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个字符</a:t>
            </a: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大小可能会</a:t>
            </a: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超过</a:t>
            </a: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数</a:t>
            </a:r>
            <a:r>
              <a:rPr lang="en-US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M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大小 ，里面只有四种不同的字符（</a:t>
            </a:r>
            <a:r>
              <a:rPr lang="en-US" altLang="zh-CN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A,T,C,G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），即四种核甘酸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作业的内容是要求写一个类 </a:t>
            </a:r>
            <a:r>
              <a:rPr lang="en-US" altLang="zh-CN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Sequence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这个类提供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了以下</a:t>
            </a: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方法：</a:t>
            </a:r>
            <a:endParaRPr lang="zh-CN" altLang="en-US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altLang="zh-CN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Sequence(string filename); 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构造函数，只接受一个文件名为参数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int</a:t>
            </a:r>
            <a:r>
              <a:rPr lang="en-US" altLang="zh-CN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length(); 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获得</a:t>
            </a: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序列的长度，注意要把回车符去掉</a:t>
            </a:r>
            <a:endParaRPr lang="zh-CN" altLang="en-US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altLang="zh-CN" dirty="0" err="1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int</a:t>
            </a:r>
            <a:r>
              <a:rPr lang="en-US" altLang="zh-CN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dirty="0" err="1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numberOf</a:t>
            </a:r>
            <a:r>
              <a:rPr lang="en-US" altLang="zh-CN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(char base); 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获得某种核甘酸的个数</a:t>
            </a:r>
            <a:r>
              <a:rPr lang="en-US" altLang="zh-CN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, 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其中的参数</a:t>
            </a:r>
            <a:r>
              <a:rPr lang="en-US" altLang="zh-CN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base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为</a:t>
            </a:r>
            <a:r>
              <a:rPr lang="en-US" altLang="zh-CN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A, T, C, G </a:t>
            </a: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的一种</a:t>
            </a:r>
            <a:endParaRPr lang="zh-CN" altLang="en-US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altLang="zh-CN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string </a:t>
            </a:r>
            <a:r>
              <a:rPr lang="en-US" altLang="zh-CN" dirty="0" err="1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longestConsecutive</a:t>
            </a:r>
            <a:r>
              <a:rPr lang="en-US" altLang="zh-CN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(); 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获得最长的连续的碱基的序列，如果有两个是一样长的，则返回位置靠</a:t>
            </a: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前的</a:t>
            </a:r>
            <a:endParaRPr lang="en-US" altLang="zh-CN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marL="1200150" lvl="2" indent="-285750">
              <a:lnSpc>
                <a:spcPct val="150000"/>
              </a:lnSpc>
              <a:buFont typeface="Arial"/>
              <a:buChar char="•"/>
            </a:pP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例如文件内容是</a:t>
            </a:r>
            <a:r>
              <a:rPr lang="en-US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ATCCCTA</a:t>
            </a:r>
            <a:r>
              <a:rPr lang="en-US" altLang="zh-CN" dirty="0" smtClean="0">
                <a:solidFill>
                  <a:srgbClr val="FFFF00"/>
                </a:solidFill>
                <a:latin typeface="微软雅黑"/>
                <a:ea typeface="微软雅黑"/>
                <a:cs typeface="微软雅黑"/>
              </a:rPr>
              <a:t>GGGGGG</a:t>
            </a:r>
            <a:r>
              <a:rPr lang="en-US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CT</a:t>
            </a: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，则返回</a:t>
            </a:r>
            <a:r>
              <a:rPr lang="en-US" altLang="zh-CN" dirty="0" smtClean="0">
                <a:solidFill>
                  <a:srgbClr val="FFFF00"/>
                </a:solidFill>
                <a:latin typeface="微软雅黑"/>
                <a:ea typeface="微软雅黑"/>
                <a:cs typeface="微软雅黑"/>
              </a:rPr>
              <a:t>GGGGGG</a:t>
            </a:r>
            <a:endParaRPr lang="zh-CN" altLang="en-US" dirty="0">
              <a:solidFill>
                <a:srgbClr val="FFFF00"/>
              </a:solidFill>
              <a:latin typeface="微软雅黑"/>
              <a:ea typeface="微软雅黑"/>
              <a:cs typeface="微软雅黑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altLang="zh-CN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string </a:t>
            </a:r>
            <a:r>
              <a:rPr lang="en-US" altLang="zh-CN" dirty="0" err="1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longestRepeated</a:t>
            </a:r>
            <a:r>
              <a:rPr lang="en-US" altLang="zh-CN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(); 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如果该文件中，存在两个不同位置的子序列</a:t>
            </a:r>
            <a:r>
              <a:rPr lang="en-US" altLang="zh-CN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A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和</a:t>
            </a:r>
            <a:r>
              <a:rPr lang="en-US" altLang="zh-CN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B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一模一样，则称它们为</a:t>
            </a:r>
            <a:r>
              <a:rPr lang="en-US" altLang="zh-CN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Repeated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，返回最长的子</a:t>
            </a: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序列</a:t>
            </a:r>
            <a:endParaRPr lang="en-US" altLang="zh-CN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marL="1200150" lvl="2" indent="-285750">
              <a:lnSpc>
                <a:spcPct val="150000"/>
              </a:lnSpc>
              <a:buFont typeface="Arial"/>
              <a:buChar char="•"/>
            </a:pP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例如文件内容</a:t>
            </a: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是</a:t>
            </a:r>
            <a:r>
              <a:rPr lang="en-US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C</a:t>
            </a:r>
            <a:r>
              <a:rPr lang="en-US" altLang="zh-CN" dirty="0" smtClean="0">
                <a:solidFill>
                  <a:srgbClr val="FFFF00"/>
                </a:solidFill>
                <a:latin typeface="微软雅黑"/>
                <a:ea typeface="微软雅黑"/>
                <a:cs typeface="微软雅黑"/>
              </a:rPr>
              <a:t>ATCGGCTA</a:t>
            </a:r>
            <a:r>
              <a:rPr lang="en-US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TTT</a:t>
            </a:r>
            <a:r>
              <a:rPr lang="en-US" altLang="zh-CN" dirty="0" smtClean="0">
                <a:solidFill>
                  <a:srgbClr val="FFFF00"/>
                </a:solidFill>
                <a:latin typeface="微软雅黑"/>
                <a:ea typeface="微软雅黑"/>
                <a:cs typeface="微软雅黑"/>
              </a:rPr>
              <a:t>ATCGGCTA</a:t>
            </a:r>
            <a:r>
              <a:rPr lang="en-US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TG</a:t>
            </a: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则返</a:t>
            </a: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回</a:t>
            </a:r>
            <a:r>
              <a:rPr lang="en-US" altLang="zh-CN" dirty="0" smtClean="0">
                <a:solidFill>
                  <a:srgbClr val="FFFF00"/>
                </a:solidFill>
                <a:latin typeface="微软雅黑"/>
                <a:ea typeface="微软雅黑"/>
                <a:cs typeface="微软雅黑"/>
              </a:rPr>
              <a:t>ATCGGCTA</a:t>
            </a:r>
            <a:endParaRPr lang="zh-CN" altLang="en-US" dirty="0">
              <a:solidFill>
                <a:srgbClr val="FFFF0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18003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  <p:sp>
        <p:nvSpPr>
          <p:cNvPr id="133" name="Shape 133"/>
          <p:cNvSpPr/>
          <p:nvPr/>
        </p:nvSpPr>
        <p:spPr>
          <a:xfrm>
            <a:off x="-894" y="8467"/>
            <a:ext cx="12193787" cy="6841067"/>
          </a:xfrm>
          <a:prstGeom prst="rect">
            <a:avLst/>
          </a:prstGeom>
          <a:solidFill>
            <a:srgbClr val="000000">
              <a:alpha val="33490"/>
            </a:srgbClr>
          </a:solidFill>
          <a:ln w="12700">
            <a:miter lim="400000"/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60960" tIns="60960" rIns="60960" bIns="60960" anchor="ctr"/>
          <a:lstStyle/>
          <a:p>
            <a:endParaRPr sz="900" dirty="0"/>
          </a:p>
        </p:txBody>
      </p:sp>
      <p:sp>
        <p:nvSpPr>
          <p:cNvPr id="134" name="Shape 134"/>
          <p:cNvSpPr/>
          <p:nvPr/>
        </p:nvSpPr>
        <p:spPr>
          <a:xfrm>
            <a:off x="-5093" y="-6323"/>
            <a:ext cx="12202185" cy="6870645"/>
          </a:xfrm>
          <a:prstGeom prst="rect">
            <a:avLst/>
          </a:prstGeom>
          <a:solidFill>
            <a:srgbClr val="000000">
              <a:alpha val="40000"/>
            </a:srgbClr>
          </a:solidFill>
          <a:ln w="12700">
            <a:miter lim="400000"/>
          </a:ln>
        </p:spPr>
        <p:txBody>
          <a:bodyPr lIns="60960" tIns="60960" rIns="60960" bIns="6096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9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58770"/>
            <a:ext cx="12416880" cy="7656262"/>
          </a:xfrm>
          <a:prstGeom prst="rect">
            <a:avLst/>
          </a:prstGeom>
        </p:spPr>
      </p:pic>
      <p:sp>
        <p:nvSpPr>
          <p:cNvPr id="135" name="Shape 135"/>
          <p:cNvSpPr/>
          <p:nvPr/>
        </p:nvSpPr>
        <p:spPr>
          <a:xfrm>
            <a:off x="511491" y="2774378"/>
            <a:ext cx="11094057" cy="164916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60960" tIns="60960" rIns="60960" bIns="60960">
            <a:spAutoFit/>
          </a:bodyPr>
          <a:lstStyle/>
          <a:p>
            <a:pPr algn="ctr">
              <a:lnSpc>
                <a:spcPct val="150000"/>
              </a:lnSpc>
              <a:defRPr sz="6800">
                <a:solidFill>
                  <a:srgbClr val="FFFFFF"/>
                </a:solidFill>
              </a:defRPr>
            </a:pPr>
            <a:r>
              <a:rPr lang="zh-CN" altLang="en-US" sz="3400" dirty="0" smtClean="0">
                <a:latin typeface="Microsoft YaHei" charset="-122"/>
                <a:ea typeface="Microsoft YaHei" charset="-122"/>
                <a:cs typeface="Microsoft YaHei" charset="-122"/>
              </a:rPr>
              <a:t>所谓面向对象编程，就是</a:t>
            </a:r>
            <a:r>
              <a:rPr lang="zh-CN" altLang="en-US" sz="3400" dirty="0" smtClean="0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把电脑想像成你的对象</a:t>
            </a:r>
            <a:r>
              <a:rPr lang="zh-CN" altLang="en-US" sz="3400" dirty="0" smtClean="0">
                <a:latin typeface="Microsoft YaHei" charset="-122"/>
                <a:ea typeface="Microsoft YaHei" charset="-122"/>
                <a:cs typeface="Microsoft YaHei" charset="-122"/>
              </a:rPr>
              <a:t>，面对着它编程</a:t>
            </a:r>
            <a:r>
              <a:rPr lang="zh-CN" altLang="en-US" sz="3400" dirty="0" smtClean="0">
                <a:latin typeface="Microsoft YaHei" charset="-122"/>
                <a:ea typeface="Microsoft YaHei" charset="-122"/>
                <a:cs typeface="Microsoft YaHei" charset="-122"/>
              </a:rPr>
              <a:t>！</a:t>
            </a:r>
            <a:endParaRPr sz="3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5704066" y="1910062"/>
            <a:ext cx="783869" cy="138018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 defTabSz="821531">
              <a:defRPr sz="17000" i="1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sz="8500"/>
              <a:t>“ </a:t>
            </a:r>
          </a:p>
        </p:txBody>
      </p:sp>
      <p:sp>
        <p:nvSpPr>
          <p:cNvPr id="137" name="Shape 137"/>
          <p:cNvSpPr/>
          <p:nvPr/>
        </p:nvSpPr>
        <p:spPr>
          <a:xfrm>
            <a:off x="3848633" y="4930370"/>
            <a:ext cx="4494775" cy="38472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0960" tIns="60960" rIns="60960" bIns="60960">
            <a:spAutoFit/>
          </a:bodyPr>
          <a:lstStyle>
            <a:lvl1pPr algn="ctr"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1700" dirty="0" smtClean="0">
                <a:latin typeface="Microsoft YaHei" charset="-122"/>
                <a:ea typeface="Microsoft YaHei" charset="-122"/>
                <a:cs typeface="Microsoft YaHei" charset="-122"/>
              </a:rPr>
              <a:t>－</a:t>
            </a:r>
            <a:r>
              <a:rPr lang="en-US" altLang="zh-CN" sz="1700" dirty="0" smtClean="0">
                <a:latin typeface="Microsoft YaHei" charset="-122"/>
                <a:ea typeface="Microsoft YaHei" charset="-122"/>
                <a:cs typeface="Microsoft YaHei" charset="-122"/>
              </a:rPr>
              <a:t>M</a:t>
            </a:r>
            <a:r>
              <a:rPr lang="en-US" altLang="zh-CN" sz="1700" dirty="0" smtClean="0">
                <a:latin typeface="Microsoft YaHei" charset="-122"/>
                <a:ea typeface="Microsoft YaHei" charset="-122"/>
                <a:cs typeface="Microsoft YaHei" charset="-122"/>
              </a:rPr>
              <a:t>anu</a:t>
            </a:r>
            <a:r>
              <a:rPr lang="zh-CN" altLang="en-US" sz="17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700" dirty="0" err="1" smtClean="0">
                <a:latin typeface="Microsoft YaHei" charset="-122"/>
                <a:ea typeface="Microsoft YaHei" charset="-122"/>
                <a:cs typeface="Microsoft YaHei" charset="-122"/>
              </a:rPr>
              <a:t>Ginobili</a:t>
            </a:r>
            <a:r>
              <a:rPr lang="zh-CN" altLang="en-US" sz="17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700" dirty="0" smtClean="0">
                <a:latin typeface="Microsoft YaHei" charset="-122"/>
                <a:ea typeface="Microsoft YaHei" charset="-122"/>
                <a:cs typeface="Microsoft YaHei" charset="-122"/>
              </a:rPr>
              <a:t>发现了面向对象编程的真谛</a:t>
            </a:r>
            <a:endParaRPr sz="17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242986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300"/>
            <a:ext cx="12192000" cy="616663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90476" y="-5063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文件格式</a:t>
            </a:r>
            <a:endPara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082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90478" y="21606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评分准则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1867" y="977880"/>
            <a:ext cx="11362267" cy="4639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总分</a:t>
            </a:r>
            <a:r>
              <a:rPr lang="en-US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100</a:t>
            </a: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分计：</a:t>
            </a:r>
            <a:endParaRPr lang="zh-CN" altLang="en-US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altLang="zh-CN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Sequence(string filename); </a:t>
            </a: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类结构完整，所有方法都存在：</a:t>
            </a:r>
            <a:r>
              <a:rPr lang="en-US" altLang="zh-CN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20</a:t>
            </a:r>
            <a:r>
              <a:rPr lang="zh-CN" altLang="en-US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分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altLang="zh-CN" dirty="0" err="1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int</a:t>
            </a:r>
            <a:r>
              <a:rPr lang="en-US" altLang="zh-CN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length(); </a:t>
            </a: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获得序列的长度：</a:t>
            </a:r>
            <a:r>
              <a:rPr lang="zh-CN" altLang="en-US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结果正确</a:t>
            </a:r>
            <a:r>
              <a:rPr lang="zh-CN" altLang="zh-CN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lang="zh-CN" altLang="en-US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分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altLang="zh-CN" dirty="0" err="1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int</a:t>
            </a:r>
            <a:r>
              <a:rPr lang="en-US" altLang="zh-CN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dirty="0" err="1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numberOf</a:t>
            </a:r>
            <a:r>
              <a:rPr lang="en-US" altLang="zh-CN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(char base); 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获得某种核甘酸的个数</a:t>
            </a:r>
            <a:r>
              <a:rPr lang="en-US" altLang="zh-CN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, 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其中的参数</a:t>
            </a:r>
            <a:r>
              <a:rPr lang="en-US" altLang="zh-CN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base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为</a:t>
            </a:r>
            <a:r>
              <a:rPr lang="en-US" altLang="zh-CN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A, T, C, G </a:t>
            </a: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的一种：</a:t>
            </a:r>
            <a:r>
              <a:rPr lang="zh-CN" altLang="en-US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结果正确 </a:t>
            </a:r>
            <a:r>
              <a:rPr lang="en-US" altLang="zh-CN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10</a:t>
            </a:r>
            <a:r>
              <a:rPr lang="zh-CN" altLang="en-US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分</a:t>
            </a:r>
            <a:endParaRPr lang="zh-CN" altLang="en-US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altLang="zh-CN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string </a:t>
            </a:r>
            <a:r>
              <a:rPr lang="en-US" altLang="zh-CN" dirty="0" err="1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longestConsecutive</a:t>
            </a:r>
            <a:r>
              <a:rPr lang="en-US" altLang="zh-CN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(); 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获得最长的连续的碱基的序列，如果有两个是一样长的，则返回位置靠</a:t>
            </a: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前的</a:t>
            </a:r>
            <a:endParaRPr lang="en-US" altLang="zh-CN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marL="1200150" lvl="2" indent="-285750">
              <a:lnSpc>
                <a:spcPct val="150000"/>
              </a:lnSpc>
              <a:buFont typeface="Arial"/>
              <a:buChar char="•"/>
            </a:pPr>
            <a:r>
              <a:rPr lang="zh-CN" altLang="en-US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结果正确</a:t>
            </a:r>
            <a:r>
              <a:rPr lang="zh-CN" altLang="zh-CN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lang="en-US" altLang="zh-CN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lang="zh-CN" altLang="en-US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分</a:t>
            </a:r>
            <a:r>
              <a:rPr lang="zh-CN" altLang="en-US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，函数计算在</a:t>
            </a:r>
            <a:r>
              <a:rPr lang="en-US" altLang="zh-CN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秒钟内完成</a:t>
            </a:r>
            <a:r>
              <a:rPr lang="en-US" altLang="zh-CN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10</a:t>
            </a:r>
            <a:r>
              <a:rPr lang="zh-CN" altLang="en-US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分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altLang="zh-CN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string </a:t>
            </a:r>
            <a:r>
              <a:rPr lang="en-US" altLang="zh-CN" dirty="0" err="1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longestRepeated</a:t>
            </a:r>
            <a:r>
              <a:rPr lang="en-US" altLang="zh-CN" dirty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(); 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如果该文件中，存在两个不同位置的子序列</a:t>
            </a:r>
            <a:r>
              <a:rPr lang="en-US" altLang="zh-CN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A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和</a:t>
            </a:r>
            <a:r>
              <a:rPr lang="en-US" altLang="zh-CN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B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一模一样，则称它们为</a:t>
            </a:r>
            <a:r>
              <a:rPr lang="en-US" altLang="zh-CN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Repeated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，返回最长的子</a:t>
            </a: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序列</a:t>
            </a:r>
            <a:endParaRPr lang="en-US" altLang="zh-CN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marL="1200150" lvl="2" indent="-285750">
              <a:lnSpc>
                <a:spcPct val="150000"/>
              </a:lnSpc>
              <a:buFont typeface="Arial"/>
              <a:buChar char="•"/>
            </a:pPr>
            <a:r>
              <a:rPr lang="zh-CN" altLang="en-US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结果正确</a:t>
            </a:r>
            <a:r>
              <a:rPr lang="zh-CN" altLang="zh-CN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lang="en-US" altLang="zh-CN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lang="zh-CN" altLang="en-US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分</a:t>
            </a:r>
            <a:r>
              <a:rPr lang="zh-CN" altLang="en-US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，函数计算在</a:t>
            </a:r>
            <a:r>
              <a:rPr lang="en-US" altLang="zh-CN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10</a:t>
            </a:r>
            <a:r>
              <a:rPr lang="zh-CN" altLang="en-US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秒钟内完成</a:t>
            </a:r>
            <a:r>
              <a:rPr lang="en-US" altLang="zh-CN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10</a:t>
            </a:r>
            <a:r>
              <a:rPr lang="zh-CN" altLang="en-US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分</a:t>
            </a:r>
          </a:p>
        </p:txBody>
      </p:sp>
      <p:sp>
        <p:nvSpPr>
          <p:cNvPr id="4" name="矩形 3"/>
          <p:cNvSpPr/>
          <p:nvPr/>
        </p:nvSpPr>
        <p:spPr>
          <a:xfrm>
            <a:off x="4088285" y="5866366"/>
            <a:ext cx="4148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如果作弊，得</a:t>
            </a:r>
            <a:r>
              <a:rPr lang="en-US" altLang="zh-CN" sz="36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36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分！</a:t>
            </a:r>
            <a:endParaRPr lang="zh-CN" altLang="en-US" sz="36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3500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48347" y="2466484"/>
            <a:ext cx="86485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得分在下一次</a:t>
            </a:r>
            <a:r>
              <a:rPr lang="zh-CN" altLang="en-US" sz="6000" b="1" dirty="0" smtClean="0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团建中有用</a:t>
            </a:r>
            <a:endParaRPr lang="zh-CN" alt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0546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103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52617" y="1983252"/>
            <a:ext cx="7806266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lnSpc>
                <a:spcPct val="150000"/>
              </a:lnSpc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用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/</a:t>
            </a:r>
            <a:r>
              <a:rPr lang="zh-CN" altLang="en-US" sz="2800" dirty="0" smtClean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 编程语言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/</a:t>
            </a:r>
            <a:r>
              <a:rPr lang="zh-CN" altLang="en-US" sz="2800" dirty="0" smtClean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 解读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/</a:t>
            </a:r>
            <a:r>
              <a:rPr lang="zh-CN" altLang="en-US" sz="2800" dirty="0" smtClean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 生命的语言</a:t>
            </a:r>
            <a:endParaRPr lang="en-US" altLang="zh-CN" sz="2800" dirty="0" smtClean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indent="0" algn="ctr">
              <a:lnSpc>
                <a:spcPct val="150000"/>
              </a:lnSpc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             用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/</a:t>
            </a:r>
            <a:r>
              <a:rPr lang="zh-CN" altLang="en-US" sz="2800" dirty="0" smtClean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 数理逻辑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/</a:t>
            </a:r>
            <a:r>
              <a:rPr lang="zh-CN" altLang="en-US" sz="2800" dirty="0" smtClean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 探究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/</a:t>
            </a:r>
            <a:r>
              <a:rPr lang="zh-CN" altLang="en-US" sz="2800" dirty="0" smtClean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 上帝的逻辑</a:t>
            </a:r>
            <a:endParaRPr lang="en-US" altLang="zh-CN" sz="2800" dirty="0" smtClean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10" name="图片 9" descr="greenlogo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118" y="4128031"/>
            <a:ext cx="2183804" cy="104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15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63616" y="2466484"/>
            <a:ext cx="941796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物以</a:t>
            </a:r>
            <a:r>
              <a:rPr lang="zh-CN" altLang="en-US" sz="8000" b="1" dirty="0" smtClean="0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r>
              <a:rPr lang="zh-CN" altLang="en-US" sz="8000" b="1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聚，人以</a:t>
            </a:r>
            <a:r>
              <a:rPr lang="zh-CN" altLang="en-US" sz="8000" b="1" dirty="0" smtClean="0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群</a:t>
            </a:r>
            <a:r>
              <a:rPr lang="zh-CN" altLang="en-US" sz="8000" b="1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91043391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2321" y="223294"/>
            <a:ext cx="68492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++: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Object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Oriented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Programming</a:t>
            </a:r>
            <a:endParaRPr lang="zh-TW" altLang="en-US" sz="3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" name="直接连接符 11"/>
          <p:cNvCxnSpPr/>
          <p:nvPr/>
        </p:nvCxnSpPr>
        <p:spPr>
          <a:xfrm>
            <a:off x="490495" y="232513"/>
            <a:ext cx="0" cy="511876"/>
          </a:xfrm>
          <a:prstGeom prst="line">
            <a:avLst/>
          </a:prstGeom>
          <a:ln w="7620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90495" y="1216260"/>
            <a:ext cx="10868128" cy="48346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  <a:latin typeface="Calibri" charset="0"/>
              </a:rPr>
              <a:t>OOP combines the </a:t>
            </a:r>
            <a:r>
              <a:rPr lang="en-US" altLang="zh-CN" dirty="0" smtClean="0">
                <a:solidFill>
                  <a:srgbClr val="FFFF00"/>
                </a:solidFill>
                <a:latin typeface="Calibri" charset="0"/>
              </a:rPr>
              <a:t>data</a:t>
            </a:r>
            <a:r>
              <a:rPr lang="en-US" altLang="zh-CN" dirty="0" smtClean="0">
                <a:solidFill>
                  <a:schemeClr val="bg1"/>
                </a:solidFill>
                <a:latin typeface="Calibri" charset="0"/>
              </a:rPr>
              <a:t> and </a:t>
            </a:r>
            <a:r>
              <a:rPr lang="en-US" altLang="zh-CN" dirty="0" smtClean="0">
                <a:solidFill>
                  <a:srgbClr val="FFFF00"/>
                </a:solidFill>
                <a:latin typeface="Calibri" charset="0"/>
              </a:rPr>
              <a:t>functions</a:t>
            </a:r>
            <a:r>
              <a:rPr lang="en-US" altLang="zh-CN" dirty="0" smtClean="0">
                <a:solidFill>
                  <a:schemeClr val="bg1"/>
                </a:solidFill>
                <a:latin typeface="Calibri" charset="0"/>
              </a:rPr>
              <a:t> that manipulate the data into a single package called objects. 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  <a:latin typeface="Calibri" charset="0"/>
              </a:rPr>
              <a:t>Data – The object</a:t>
            </a:r>
            <a:r>
              <a:rPr lang="zh-CN" altLang="en-US" dirty="0" smtClean="0">
                <a:solidFill>
                  <a:schemeClr val="bg1"/>
                </a:solidFill>
                <a:latin typeface="Calibri" charset="0"/>
              </a:rPr>
              <a:t>’</a:t>
            </a:r>
            <a:r>
              <a:rPr lang="en-US" altLang="zh-CN" dirty="0" smtClean="0">
                <a:solidFill>
                  <a:schemeClr val="bg1"/>
                </a:solidFill>
                <a:latin typeface="Calibri" charset="0"/>
              </a:rPr>
              <a:t>s attributes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  <a:latin typeface="Calibri" charset="0"/>
              </a:rPr>
              <a:t>Functions – The object</a:t>
            </a:r>
            <a:r>
              <a:rPr lang="zh-CN" altLang="en-US" dirty="0" smtClean="0">
                <a:solidFill>
                  <a:schemeClr val="bg1"/>
                </a:solidFill>
                <a:latin typeface="Calibri" charset="0"/>
              </a:rPr>
              <a:t>’</a:t>
            </a:r>
            <a:r>
              <a:rPr lang="en-US" altLang="zh-CN" dirty="0" smtClean="0">
                <a:solidFill>
                  <a:schemeClr val="bg1"/>
                </a:solidFill>
                <a:latin typeface="Calibri" charset="0"/>
              </a:rPr>
              <a:t>s behavior</a:t>
            </a:r>
          </a:p>
          <a:p>
            <a:r>
              <a:rPr lang="en-US" altLang="zh-CN" dirty="0" smtClean="0">
                <a:solidFill>
                  <a:schemeClr val="bg1"/>
                </a:solidFill>
                <a:latin typeface="Calibri" charset="0"/>
              </a:rPr>
              <a:t>The </a:t>
            </a:r>
            <a:r>
              <a:rPr lang="zh-CN" altLang="en-US" dirty="0" smtClean="0">
                <a:solidFill>
                  <a:schemeClr val="bg1"/>
                </a:solidFill>
                <a:latin typeface="Calibri" charset="0"/>
              </a:rPr>
              <a:t>“</a:t>
            </a:r>
            <a:r>
              <a:rPr lang="en-US" altLang="zh-CN" dirty="0" smtClean="0">
                <a:solidFill>
                  <a:schemeClr val="bg1"/>
                </a:solidFill>
                <a:latin typeface="Calibri" charset="0"/>
              </a:rPr>
              <a:t>Packages</a:t>
            </a:r>
            <a:r>
              <a:rPr lang="zh-CN" altLang="en-US" dirty="0" smtClean="0">
                <a:solidFill>
                  <a:schemeClr val="bg1"/>
                </a:solidFill>
                <a:latin typeface="Calibri" charset="0"/>
              </a:rPr>
              <a:t>”</a:t>
            </a:r>
            <a:r>
              <a:rPr lang="en-US" altLang="zh-CN" dirty="0" smtClean="0">
                <a:solidFill>
                  <a:schemeClr val="bg1"/>
                </a:solidFill>
                <a:latin typeface="Calibri" charset="0"/>
              </a:rPr>
              <a:t> have the favorable Software Engineering property of Information </a:t>
            </a:r>
            <a:r>
              <a:rPr lang="en-US" altLang="zh-CN" dirty="0" smtClean="0">
                <a:solidFill>
                  <a:srgbClr val="FFFF00"/>
                </a:solidFill>
                <a:latin typeface="Calibri" charset="0"/>
              </a:rPr>
              <a:t>Hiding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  <a:latin typeface="Calibri" charset="0"/>
              </a:rPr>
              <a:t>Objects know how to communicate with each other via well-defined interfaces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  <a:latin typeface="Calibri" charset="0"/>
              </a:rPr>
              <a:t>Implementation details are hidden</a:t>
            </a:r>
            <a:endParaRPr lang="en-US" altLang="zh-CN" dirty="0">
              <a:solidFill>
                <a:schemeClr val="bg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539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2321" y="223294"/>
            <a:ext cx="68492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++: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Object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Oriented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Programming</a:t>
            </a:r>
            <a:endParaRPr lang="zh-TW" altLang="en-US" sz="3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" name="直接连接符 11"/>
          <p:cNvCxnSpPr/>
          <p:nvPr/>
        </p:nvCxnSpPr>
        <p:spPr>
          <a:xfrm>
            <a:off x="490495" y="232513"/>
            <a:ext cx="0" cy="511876"/>
          </a:xfrm>
          <a:prstGeom prst="line">
            <a:avLst/>
          </a:prstGeom>
          <a:ln w="7620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 txBox="1">
            <a:spLocks/>
          </p:cNvSpPr>
          <p:nvPr/>
        </p:nvSpPr>
        <p:spPr>
          <a:xfrm>
            <a:off x="342899" y="1269183"/>
            <a:ext cx="10345493" cy="47993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  <a:latin typeface="Calibri" charset="0"/>
              </a:rPr>
              <a:t>C++ is a language that allows you to program using the OOP style.</a:t>
            </a:r>
          </a:p>
          <a:p>
            <a:pPr lvl="1"/>
            <a:r>
              <a:rPr lang="en-US" altLang="zh-CN" dirty="0" smtClean="0">
                <a:solidFill>
                  <a:srgbClr val="FFFF00"/>
                </a:solidFill>
                <a:latin typeface="Calibri" charset="0"/>
              </a:rPr>
              <a:t>You can program in C++ using non-OOP styles. 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  <a:latin typeface="Calibri" charset="0"/>
              </a:rPr>
              <a:t>In OOP the unit of programming is called a class. 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  <a:latin typeface="Calibri" charset="0"/>
              </a:rPr>
              <a:t>An </a:t>
            </a:r>
            <a:r>
              <a:rPr lang="en-US" altLang="zh-CN" dirty="0" smtClean="0">
                <a:solidFill>
                  <a:srgbClr val="FFFF00"/>
                </a:solidFill>
                <a:latin typeface="Calibri" charset="0"/>
              </a:rPr>
              <a:t>object</a:t>
            </a:r>
            <a:r>
              <a:rPr lang="en-US" altLang="zh-CN" dirty="0" smtClean="0">
                <a:solidFill>
                  <a:schemeClr val="bg1"/>
                </a:solidFill>
                <a:latin typeface="Calibri" charset="0"/>
              </a:rPr>
              <a:t> is an item that is an </a:t>
            </a:r>
            <a:r>
              <a:rPr lang="en-US" altLang="zh-CN" dirty="0" smtClean="0">
                <a:solidFill>
                  <a:srgbClr val="FFFF00"/>
                </a:solidFill>
                <a:latin typeface="Calibri" charset="0"/>
              </a:rPr>
              <a:t>instantiation</a:t>
            </a:r>
            <a:r>
              <a:rPr lang="en-US" altLang="zh-CN" dirty="0" smtClean="0">
                <a:solidFill>
                  <a:schemeClr val="bg1"/>
                </a:solidFill>
                <a:latin typeface="Calibri" charset="0"/>
              </a:rPr>
              <a:t> (actually define a variable ) of a class. 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  <a:latin typeface="Calibri" charset="0"/>
              </a:rPr>
              <a:t>Remember that a class has both data and functions combined. </a:t>
            </a:r>
            <a:endParaRPr lang="en-US" altLang="zh-CN" dirty="0">
              <a:solidFill>
                <a:schemeClr val="bg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9719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2321" y="223294"/>
            <a:ext cx="68492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++: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Object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Oriented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Programming</a:t>
            </a:r>
            <a:endParaRPr lang="zh-TW" altLang="en-US" sz="3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" name="直接连接符 11"/>
          <p:cNvCxnSpPr/>
          <p:nvPr/>
        </p:nvCxnSpPr>
        <p:spPr>
          <a:xfrm>
            <a:off x="490495" y="232513"/>
            <a:ext cx="0" cy="511876"/>
          </a:xfrm>
          <a:prstGeom prst="line">
            <a:avLst/>
          </a:prstGeom>
          <a:ln w="7620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342900" y="1322107"/>
            <a:ext cx="11527214" cy="509927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  <a:defRPr/>
            </a:pPr>
            <a:r>
              <a:rPr lang="en-US" sz="2600" dirty="0" smtClean="0">
                <a:solidFill>
                  <a:srgbClr val="FFFFFF"/>
                </a:solidFill>
              </a:rPr>
              <a:t>C++ Classes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600" dirty="0" smtClean="0">
                <a:solidFill>
                  <a:srgbClr val="FFFFFF"/>
                </a:solidFill>
              </a:rPr>
              <a:t>A programmer creates their own user-defined types called classes. </a:t>
            </a:r>
          </a:p>
          <a:p>
            <a:pPr lvl="2">
              <a:buFont typeface="Arial" pitchFamily="34" charset="0"/>
              <a:buChar char="•"/>
              <a:defRPr/>
            </a:pPr>
            <a:r>
              <a:rPr lang="en-US" sz="2600" dirty="0" smtClean="0">
                <a:solidFill>
                  <a:srgbClr val="FFFFFF"/>
                </a:solidFill>
              </a:rPr>
              <a:t>Classes do not set aside storage or define variables. They only tell the compiler what a class looks like. </a:t>
            </a:r>
          </a:p>
          <a:p>
            <a:pPr lvl="2">
              <a:buFont typeface="Arial" pitchFamily="34" charset="0"/>
              <a:buChar char="•"/>
              <a:defRPr/>
            </a:pPr>
            <a:r>
              <a:rPr lang="en-US" sz="2600" dirty="0" smtClean="0">
                <a:solidFill>
                  <a:srgbClr val="FFFFFF"/>
                </a:solidFill>
              </a:rPr>
              <a:t>These are also called </a:t>
            </a:r>
            <a:r>
              <a:rPr lang="en-US" sz="2600" dirty="0" smtClean="0">
                <a:solidFill>
                  <a:srgbClr val="FFFF00"/>
                </a:solidFill>
              </a:rPr>
              <a:t>programmer-defined types</a:t>
            </a:r>
            <a:r>
              <a:rPr lang="en-US" sz="2600" dirty="0" smtClean="0">
                <a:solidFill>
                  <a:srgbClr val="FFFFFF"/>
                </a:solidFill>
              </a:rPr>
              <a:t>. 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600" dirty="0" smtClean="0">
                <a:solidFill>
                  <a:srgbClr val="FFFFFF"/>
                </a:solidFill>
              </a:rPr>
              <a:t>Each class contains </a:t>
            </a:r>
            <a:r>
              <a:rPr lang="en-US" sz="2600" dirty="0" smtClean="0">
                <a:solidFill>
                  <a:srgbClr val="FFFF00"/>
                </a:solidFill>
              </a:rPr>
              <a:t>data</a:t>
            </a:r>
            <a:r>
              <a:rPr lang="en-US" sz="2600" dirty="0" smtClean="0">
                <a:solidFill>
                  <a:srgbClr val="FFFFFF"/>
                </a:solidFill>
              </a:rPr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functions to manipulate the data</a:t>
            </a:r>
          </a:p>
          <a:p>
            <a:pPr lvl="2">
              <a:buFont typeface="Arial" pitchFamily="34" charset="0"/>
              <a:buChar char="•"/>
              <a:defRPr/>
            </a:pPr>
            <a:r>
              <a:rPr lang="en-US" sz="2600" dirty="0" smtClean="0">
                <a:solidFill>
                  <a:srgbClr val="FFFFFF"/>
                </a:solidFill>
              </a:rPr>
              <a:t>Data components of a class are called </a:t>
            </a:r>
            <a:r>
              <a:rPr lang="en-US" sz="2600" dirty="0" smtClean="0">
                <a:solidFill>
                  <a:srgbClr val="FFFF00"/>
                </a:solidFill>
              </a:rPr>
              <a:t>data members</a:t>
            </a:r>
            <a:r>
              <a:rPr lang="en-US" sz="2600" dirty="0" smtClean="0">
                <a:solidFill>
                  <a:srgbClr val="FFFFFF"/>
                </a:solidFill>
              </a:rPr>
              <a:t>. </a:t>
            </a:r>
          </a:p>
          <a:p>
            <a:pPr lvl="2">
              <a:buFont typeface="Arial" pitchFamily="34" charset="0"/>
              <a:buChar char="•"/>
              <a:defRPr/>
            </a:pPr>
            <a:r>
              <a:rPr lang="en-US" sz="2600" dirty="0" smtClean="0">
                <a:solidFill>
                  <a:srgbClr val="FFFFFF"/>
                </a:solidFill>
              </a:rPr>
              <a:t>Function are called </a:t>
            </a:r>
            <a:r>
              <a:rPr lang="en-US" sz="2600" dirty="0" smtClean="0">
                <a:solidFill>
                  <a:srgbClr val="FFFF00"/>
                </a:solidFill>
              </a:rPr>
              <a:t>member functions</a:t>
            </a:r>
            <a:r>
              <a:rPr lang="en-US" sz="2600" dirty="0" smtClean="0">
                <a:solidFill>
                  <a:srgbClr val="FFFFFF"/>
                </a:solidFill>
              </a:rPr>
              <a:t>. 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600" dirty="0" smtClean="0">
                <a:solidFill>
                  <a:srgbClr val="FFFFFF"/>
                </a:solidFill>
              </a:rPr>
              <a:t>An instance of a user-defined type is called an </a:t>
            </a:r>
            <a:r>
              <a:rPr lang="en-US" sz="2600" dirty="0" smtClean="0">
                <a:solidFill>
                  <a:srgbClr val="FFFF00"/>
                </a:solidFill>
              </a:rPr>
              <a:t>object</a:t>
            </a:r>
            <a:r>
              <a:rPr lang="en-US" sz="2600" dirty="0" smtClean="0">
                <a:solidFill>
                  <a:srgbClr val="FFFFFF"/>
                </a:solidFill>
              </a:rPr>
              <a:t>. </a:t>
            </a:r>
            <a:endParaRPr lang="en-US" sz="26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7867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2321" y="223294"/>
            <a:ext cx="68492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++: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Object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Oriented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Programming</a:t>
            </a:r>
            <a:endParaRPr lang="zh-TW" altLang="en-US" sz="3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" name="直接连接符 11"/>
          <p:cNvCxnSpPr/>
          <p:nvPr/>
        </p:nvCxnSpPr>
        <p:spPr>
          <a:xfrm>
            <a:off x="490495" y="232513"/>
            <a:ext cx="0" cy="511876"/>
          </a:xfrm>
          <a:prstGeom prst="line">
            <a:avLst/>
          </a:prstGeom>
          <a:ln w="7620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51542"/>
            <a:ext cx="10566308" cy="46053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 smtClean="0">
                <a:solidFill>
                  <a:srgbClr val="FFFFFF"/>
                </a:solidFill>
                <a:latin typeface="Calibri" charset="0"/>
              </a:rPr>
              <a:t>So what is the difference: </a:t>
            </a:r>
          </a:p>
          <a:p>
            <a:pPr lvl="1"/>
            <a:r>
              <a:rPr lang="en-US" altLang="zh-CN" sz="2600" dirty="0" smtClean="0">
                <a:solidFill>
                  <a:srgbClr val="FFFFFF"/>
                </a:solidFill>
                <a:latin typeface="Calibri" charset="0"/>
              </a:rPr>
              <a:t>In C, Data and functions are always separate</a:t>
            </a:r>
          </a:p>
          <a:p>
            <a:pPr lvl="1"/>
            <a:r>
              <a:rPr lang="en-US" altLang="zh-CN" sz="2600" dirty="0" smtClean="0">
                <a:solidFill>
                  <a:srgbClr val="FFFFFF"/>
                </a:solidFill>
                <a:latin typeface="Calibri" charset="0"/>
              </a:rPr>
              <a:t>In C++, you can build objects that have both the data and functions put together. </a:t>
            </a:r>
          </a:p>
          <a:p>
            <a:pPr lvl="1">
              <a:buFont typeface="Arial" charset="0"/>
              <a:buNone/>
            </a:pPr>
            <a:r>
              <a:rPr lang="en-US" altLang="zh-CN" sz="2600" dirty="0" smtClean="0">
                <a:solidFill>
                  <a:srgbClr val="FFFFFF"/>
                </a:solidFill>
                <a:latin typeface="Calibri" charset="0"/>
              </a:rPr>
              <a:t>C++ Libraries can contain useful classes that store data in useful and </a:t>
            </a:r>
            <a:r>
              <a:rPr lang="en-US" altLang="zh-CN" sz="2600" dirty="0" smtClean="0">
                <a:solidFill>
                  <a:srgbClr val="FFFF00"/>
                </a:solidFill>
                <a:latin typeface="Calibri" charset="0"/>
              </a:rPr>
              <a:t>reusable</a:t>
            </a:r>
            <a:r>
              <a:rPr lang="en-US" altLang="zh-CN" sz="2600" dirty="0" smtClean="0">
                <a:solidFill>
                  <a:srgbClr val="FFFFFF"/>
                </a:solidFill>
                <a:latin typeface="Calibri" charset="0"/>
              </a:rPr>
              <a:t> ways. Classes then become the </a:t>
            </a:r>
            <a:r>
              <a:rPr lang="en-US" altLang="zh-CN" sz="2600" dirty="0" smtClean="0">
                <a:solidFill>
                  <a:srgbClr val="FFFF00"/>
                </a:solidFill>
                <a:latin typeface="Calibri" charset="0"/>
              </a:rPr>
              <a:t>building blocks for more complex programs</a:t>
            </a:r>
            <a:r>
              <a:rPr lang="en-US" altLang="zh-CN" sz="2600" dirty="0" smtClean="0">
                <a:solidFill>
                  <a:srgbClr val="FFFFFF"/>
                </a:solidFill>
                <a:latin typeface="Calibri" charset="0"/>
              </a:rPr>
              <a:t>. </a:t>
            </a:r>
          </a:p>
          <a:p>
            <a:pPr>
              <a:buFont typeface="Arial" charset="0"/>
              <a:buNone/>
            </a:pPr>
            <a:endParaRPr lang="en-US" altLang="zh-CN" sz="2600" dirty="0">
              <a:solidFill>
                <a:srgbClr val="FFFFFF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6031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2321" y="223294"/>
            <a:ext cx="68492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++: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Object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Oriented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Programming</a:t>
            </a:r>
            <a:endParaRPr lang="zh-TW" altLang="en-US" sz="3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" name="直接连接符 11"/>
          <p:cNvCxnSpPr/>
          <p:nvPr/>
        </p:nvCxnSpPr>
        <p:spPr>
          <a:xfrm>
            <a:off x="490495" y="232513"/>
            <a:ext cx="0" cy="511876"/>
          </a:xfrm>
          <a:prstGeom prst="line">
            <a:avLst/>
          </a:prstGeom>
          <a:ln w="7620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/>
          <p:cNvSpPr txBox="1">
            <a:spLocks/>
          </p:cNvSpPr>
          <p:nvPr/>
        </p:nvSpPr>
        <p:spPr>
          <a:xfrm>
            <a:off x="342900" y="1322107"/>
            <a:ext cx="10874622" cy="47993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rgbClr val="FFFFFF"/>
                </a:solidFill>
                <a:latin typeface="Calibri" charset="0"/>
              </a:rPr>
              <a:t>There are three parts in a C++ program related to objects: </a:t>
            </a:r>
          </a:p>
          <a:p>
            <a:r>
              <a:rPr lang="en-US" altLang="zh-CN" dirty="0" smtClean="0">
                <a:solidFill>
                  <a:srgbClr val="FFFFFF"/>
                </a:solidFill>
                <a:latin typeface="Calibri" charset="0"/>
              </a:rPr>
              <a:t>DDU</a:t>
            </a:r>
          </a:p>
          <a:p>
            <a:pPr lvl="1"/>
            <a:r>
              <a:rPr lang="en-US" altLang="zh-CN" dirty="0" smtClean="0">
                <a:solidFill>
                  <a:srgbClr val="FFFF00"/>
                </a:solidFill>
                <a:latin typeface="Calibri" charset="0"/>
              </a:rPr>
              <a:t>Declare</a:t>
            </a:r>
            <a:r>
              <a:rPr lang="en-US" altLang="zh-CN" dirty="0" smtClean="0">
                <a:solidFill>
                  <a:srgbClr val="FFFFFF"/>
                </a:solidFill>
                <a:latin typeface="Calibri" charset="0"/>
              </a:rPr>
              <a:t>:  Define the types of data that will be used, give them names, declare the functions and their interface. </a:t>
            </a:r>
          </a:p>
          <a:p>
            <a:pPr lvl="1"/>
            <a:r>
              <a:rPr lang="en-US" altLang="zh-CN" dirty="0" smtClean="0">
                <a:solidFill>
                  <a:srgbClr val="FFFF00"/>
                </a:solidFill>
                <a:latin typeface="Calibri" charset="0"/>
              </a:rPr>
              <a:t>Define</a:t>
            </a:r>
            <a:r>
              <a:rPr lang="en-US" altLang="zh-CN" dirty="0" smtClean="0">
                <a:solidFill>
                  <a:srgbClr val="FFFFFF"/>
                </a:solidFill>
                <a:latin typeface="Calibri" charset="0"/>
              </a:rPr>
              <a:t>:  Put the details into the class. Write the code and the implementation details. </a:t>
            </a:r>
          </a:p>
          <a:p>
            <a:pPr lvl="1"/>
            <a:r>
              <a:rPr lang="en-US" altLang="zh-CN" dirty="0" smtClean="0">
                <a:solidFill>
                  <a:srgbClr val="FFFF00"/>
                </a:solidFill>
                <a:latin typeface="Calibri" charset="0"/>
              </a:rPr>
              <a:t>Use</a:t>
            </a:r>
            <a:r>
              <a:rPr lang="en-US" altLang="zh-CN" dirty="0" smtClean="0">
                <a:solidFill>
                  <a:srgbClr val="FFFFFF"/>
                </a:solidFill>
                <a:latin typeface="Calibri" charset="0"/>
              </a:rPr>
              <a:t>: The actual code that uses the class. </a:t>
            </a:r>
            <a:endParaRPr lang="en-US" altLang="zh-CN" dirty="0">
              <a:solidFill>
                <a:srgbClr val="FFFFFF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6031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2321" y="223294"/>
            <a:ext cx="68492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++: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Object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Oriented</a:t>
            </a:r>
            <a:r>
              <a:rPr lang="zh-CN" altLang="en-US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Programming</a:t>
            </a:r>
            <a:endParaRPr lang="zh-TW" altLang="en-US" sz="3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" name="直接连接符 11"/>
          <p:cNvCxnSpPr/>
          <p:nvPr/>
        </p:nvCxnSpPr>
        <p:spPr>
          <a:xfrm>
            <a:off x="490495" y="232513"/>
            <a:ext cx="0" cy="511876"/>
          </a:xfrm>
          <a:prstGeom prst="line">
            <a:avLst/>
          </a:prstGeom>
          <a:ln w="76200">
            <a:solidFill>
              <a:srgbClr val="00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/>
          <p:cNvSpPr txBox="1">
            <a:spLocks/>
          </p:cNvSpPr>
          <p:nvPr/>
        </p:nvSpPr>
        <p:spPr>
          <a:xfrm>
            <a:off x="490494" y="1322107"/>
            <a:ext cx="11185606" cy="50287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rgbClr val="FFFFFF"/>
                </a:solidFill>
                <a:latin typeface="Calibri" charset="0"/>
              </a:rPr>
              <a:t>Protected levels in a class: </a:t>
            </a:r>
          </a:p>
          <a:p>
            <a:pPr lvl="1"/>
            <a:r>
              <a:rPr lang="en-US" altLang="zh-CN" dirty="0" smtClean="0">
                <a:solidFill>
                  <a:srgbClr val="FFFF00"/>
                </a:solidFill>
                <a:latin typeface="Calibri" charset="0"/>
              </a:rPr>
              <a:t>Public</a:t>
            </a:r>
            <a:r>
              <a:rPr lang="en-US" altLang="zh-CN" dirty="0" smtClean="0">
                <a:solidFill>
                  <a:srgbClr val="FFFFFF"/>
                </a:solidFill>
                <a:latin typeface="Calibri" charset="0"/>
              </a:rPr>
              <a:t>: Can be accessed both within and external to the object. </a:t>
            </a:r>
          </a:p>
          <a:p>
            <a:pPr lvl="1"/>
            <a:r>
              <a:rPr lang="en-US" altLang="zh-CN" dirty="0" smtClean="0">
                <a:solidFill>
                  <a:srgbClr val="FFFF00"/>
                </a:solidFill>
                <a:latin typeface="Calibri" charset="0"/>
              </a:rPr>
              <a:t>Private</a:t>
            </a:r>
            <a:r>
              <a:rPr lang="en-US" altLang="zh-CN" dirty="0" smtClean="0">
                <a:solidFill>
                  <a:srgbClr val="FFFFFF"/>
                </a:solidFill>
                <a:latin typeface="Calibri" charset="0"/>
              </a:rPr>
              <a:t>: Can only be used by the object itself. </a:t>
            </a:r>
          </a:p>
          <a:p>
            <a:r>
              <a:rPr lang="en-US" altLang="zh-CN" dirty="0" smtClean="0">
                <a:solidFill>
                  <a:srgbClr val="FFFFFF"/>
                </a:solidFill>
                <a:latin typeface="Calibri" charset="0"/>
              </a:rPr>
              <a:t>The public section of a class is usually called the </a:t>
            </a:r>
            <a:r>
              <a:rPr lang="en-US" altLang="zh-CN" dirty="0" smtClean="0">
                <a:solidFill>
                  <a:srgbClr val="FFFF00"/>
                </a:solidFill>
                <a:latin typeface="Calibri" charset="0"/>
              </a:rPr>
              <a:t>interface</a:t>
            </a:r>
            <a:r>
              <a:rPr lang="en-US" altLang="zh-CN" dirty="0" smtClean="0">
                <a:solidFill>
                  <a:srgbClr val="FFFFFF"/>
                </a:solidFill>
                <a:latin typeface="Calibri" charset="0"/>
              </a:rPr>
              <a:t>. It is what the programmers sees.  </a:t>
            </a:r>
          </a:p>
          <a:p>
            <a:r>
              <a:rPr lang="en-US" altLang="zh-CN" dirty="0" smtClean="0">
                <a:solidFill>
                  <a:srgbClr val="FFFFFF"/>
                </a:solidFill>
                <a:latin typeface="Calibri" charset="0"/>
              </a:rPr>
              <a:t>Normally, </a:t>
            </a:r>
            <a:r>
              <a:rPr lang="en-US" altLang="zh-CN" dirty="0" smtClean="0">
                <a:solidFill>
                  <a:srgbClr val="FFFF00"/>
                </a:solidFill>
                <a:latin typeface="Calibri" charset="0"/>
              </a:rPr>
              <a:t>a</a:t>
            </a:r>
            <a:r>
              <a:rPr lang="en-US" altLang="zh-CN" dirty="0" smtClean="0">
                <a:solidFill>
                  <a:srgbClr val="FFFF00"/>
                </a:solidFill>
                <a:latin typeface="Calibri" charset="0"/>
              </a:rPr>
              <a:t>ll data is private </a:t>
            </a:r>
            <a:r>
              <a:rPr lang="en-US" altLang="zh-CN" dirty="0" smtClean="0">
                <a:solidFill>
                  <a:srgbClr val="FFFFFF"/>
                </a:solidFill>
                <a:latin typeface="Calibri" charset="0"/>
              </a:rPr>
              <a:t>and only the bare essential functions are made public. </a:t>
            </a:r>
            <a:endParaRPr lang="en-US" altLang="zh-CN" dirty="0">
              <a:solidFill>
                <a:srgbClr val="FFFFFF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6031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id Minimalist">
      <a:dk1>
        <a:srgbClr val="000000"/>
      </a:dk1>
      <a:lt1>
        <a:srgbClr val="FFFFFF"/>
      </a:lt1>
      <a:dk2>
        <a:srgbClr val="000000"/>
      </a:dk2>
      <a:lt2>
        <a:srgbClr val="FEFDFF"/>
      </a:lt2>
      <a:accent1>
        <a:srgbClr val="006BFF"/>
      </a:accent1>
      <a:accent2>
        <a:srgbClr val="0162E9"/>
      </a:accent2>
      <a:accent3>
        <a:srgbClr val="025CD9"/>
      </a:accent3>
      <a:accent4>
        <a:srgbClr val="0256CA"/>
      </a:accent4>
      <a:accent5>
        <a:srgbClr val="014FBA"/>
      </a:accent5>
      <a:accent6>
        <a:srgbClr val="0249AA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2000" spc="300">
            <a:latin typeface="linea-basic-10" charset="0"/>
            <a:ea typeface="linea-basic-10" charset="0"/>
            <a:cs typeface="linea-basic-10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18522</TotalTime>
  <Words>976</Words>
  <Application>Microsoft Macintosh PowerPoint</Application>
  <PresentationFormat>自定义</PresentationFormat>
  <Paragraphs>116</Paragraphs>
  <Slides>23</Slides>
  <Notes>18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shifu chen</cp:lastModifiedBy>
  <cp:revision>1137</cp:revision>
  <dcterms:created xsi:type="dcterms:W3CDTF">2016-07-26T01:12:05Z</dcterms:created>
  <dcterms:modified xsi:type="dcterms:W3CDTF">2018-08-28T05:53:22Z</dcterms:modified>
</cp:coreProperties>
</file>